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7" r:id="rId6"/>
    <p:sldId id="290" r:id="rId7"/>
    <p:sldId id="261" r:id="rId8"/>
    <p:sldId id="286" r:id="rId9"/>
    <p:sldId id="262" r:id="rId10"/>
    <p:sldId id="263" r:id="rId11"/>
    <p:sldId id="264" r:id="rId12"/>
    <p:sldId id="291" r:id="rId13"/>
    <p:sldId id="258" r:id="rId14"/>
    <p:sldId id="278" r:id="rId15"/>
    <p:sldId id="293" r:id="rId16"/>
    <p:sldId id="292" r:id="rId17"/>
    <p:sldId id="294" r:id="rId18"/>
    <p:sldId id="287" r:id="rId19"/>
    <p:sldId id="279" r:id="rId20"/>
    <p:sldId id="282" r:id="rId21"/>
    <p:sldId id="268" r:id="rId22"/>
    <p:sldId id="295" r:id="rId23"/>
    <p:sldId id="27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3215" autoAdjust="0"/>
  </p:normalViewPr>
  <p:slideViewPr>
    <p:cSldViewPr snapToGrid="0">
      <p:cViewPr varScale="1">
        <p:scale>
          <a:sx n="86" d="100"/>
          <a:sy n="86" d="100"/>
        </p:scale>
        <p:origin x="594" y="78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3E07F52-8019-43F2-A40B-9163B7F8481B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BBEB6193-5AA7-489B-8575-00593FC261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9763871E-94FA-4C4B-9345-DC1CED230E63}" type="datetime1">
              <a:rPr lang="ru-RU" smtClean="0"/>
              <a:t>19.02.2024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10895658-EA1F-4910-80AB-4DA76E16747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18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6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02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10895658-EA1F-4910-80AB-4DA76E16747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8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50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7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49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87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4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16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0895658-EA1F-4910-80AB-4DA76E16747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Прямоугольник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rtlCol="0" anchor="b"/>
          <a:lstStyle>
            <a:lvl1pPr algn="l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rtlCol="0"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lang="ru-RU" sz="1800">
                <a:solidFill>
                  <a:schemeClr val="tx2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" name="Прямоугольник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Группа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Группа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Группа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Группа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Овал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Овал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Овал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Овал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Овал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92" name="Овал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2" name="Овал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10" name="Овал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97" name="Графический объект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Графический объект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30" name="Текст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32" name="Текст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lang="ru-RU" sz="1000"/>
            </a:lvl2pPr>
            <a:lvl3pPr>
              <a:defRPr lang="ru-RU" sz="1000"/>
            </a:lvl3pPr>
            <a:lvl4pPr>
              <a:defRPr lang="ru-RU" sz="1000"/>
            </a:lvl4pPr>
            <a:lvl5pPr>
              <a:defRPr lang="ru-RU" sz="1000"/>
            </a:lvl5pPr>
          </a:lstStyle>
          <a:p>
            <a:pPr lvl="0" rtl="0"/>
            <a:r>
              <a:rPr lang="ru-RU"/>
              <a:t>Добавить текст</a:t>
            </a:r>
          </a:p>
        </p:txBody>
      </p:sp>
      <p:sp>
        <p:nvSpPr>
          <p:cNvPr id="63" name="Дата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8" name="Текст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>
                <a:solidFill>
                  <a:schemeClr val="tx2"/>
                </a:solidFill>
              </a:defRPr>
            </a:lvl1pPr>
            <a:lvl2pPr>
              <a:defRPr lang="ru-RU" sz="1600">
                <a:solidFill>
                  <a:schemeClr val="tx2"/>
                </a:solidFill>
              </a:defRPr>
            </a:lvl2pPr>
            <a:lvl3pPr>
              <a:defRPr lang="ru-RU" sz="1600">
                <a:solidFill>
                  <a:schemeClr val="tx2"/>
                </a:solidFill>
              </a:defRPr>
            </a:lvl3pPr>
            <a:lvl4pPr>
              <a:defRPr lang="ru-RU" sz="1600">
                <a:solidFill>
                  <a:schemeClr val="tx2"/>
                </a:solidFill>
              </a:defRPr>
            </a:lvl4pPr>
            <a:lvl5pPr>
              <a:defRPr lang="ru-RU" sz="16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48" name="Графический объект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Графический объект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конкуренци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  <a:endParaRPr lang="ru-RU" dirty="0"/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НАЗВАНИЕ КВАДРАНТА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ата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8" name="Нижний колонтитул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пулярность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Прямоугольник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9" name="Графический объект 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Прямоугольник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12" name="Графический объект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Полилиния: Фигура 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90" name="Полилиния: Фигура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9" name="Полилиния: Фигура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8" name="Полилиния: Фигура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7" name="Полилиния: Фигура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6" name="Полилиния: Фигура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5" name="Полилиния: Фигура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4" name="Полилиния: Фигура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3" name="Полилиния: Фигура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2" name="Полилиния: фигура 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1" name="Полилиния: Фигура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80" name="Полилиния: Фигура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8" name="Полилиния: Фигура 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7" name="Полилиния: Фигура 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6" name="Полилиния: Фигура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  <p:sp>
              <p:nvSpPr>
                <p:cNvPr id="73" name="Полилиния: фигура 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ru-RU"/>
                  </a:defPPr>
                </a:lstStyle>
                <a:p>
                  <a:pPr algn="ctr" rtl="0"/>
                  <a:endParaRPr lang="ru-RU" dirty="0"/>
                </a:p>
              </p:txBody>
            </p:sp>
          </p:grpSp>
          <p:sp>
            <p:nvSpPr>
              <p:cNvPr id="101" name="Полилиния: Фигура 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33" name="Полилиния: Фигура 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55" name="Полилиния: фигура 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4" name="Полилиния: Фигура 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3" name="Полилиния: Фигура 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2" name="Полилиния: Фигура 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1" name="Полилиния: Фигура 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50" name="Полилиния: Фигура 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9" name="Полилиния: Фигура 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8" name="Полилиния: Фигура 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7" name="Полилиния: Фигура 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6" name="Полилиния: Фигура 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5" name="Полилиния: Фигура 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4" name="Полилиния: Фигура 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3" name="Полилиния: Фигура 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2" name="Полилиния: Фигура 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1" name="Полилиния: Фигура 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40" name="Полилиния: Фигура 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9" name="Полилиния: Фигура 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8" name="Полилиния: Фигура 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37" name="Полилиния: фигура 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</a:lstStyle>
              <a:p>
                <a:pPr rtl="0"/>
                <a:endParaRPr lang="ru-RU" dirty="0"/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3" name="Полилиния: Фигура 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2" name="Полилиния: Фигура 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1" name="Полилиния: Фигура 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80" name="Полилиния: Фигура 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9" name="Полилиния: Фигура 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8" name="Полилиния: Фигура 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7" name="Полилиния: Фигура 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6" name="Полилиния: Фигура 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5" name="Полилиния: Фигура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4" name="Полилиния: Фигура 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3" name="Полилиния: Фигура 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2" name="Полилиния: Фигура 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1" name="Полилиния: Фигура 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70" name="Полилиния: Фигура 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9" name="Полилиния: Фигура 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8" name="Полилиния: Фигура 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67" name="Полилиния: фигура 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</p:grpSp>
      <p:sp>
        <p:nvSpPr>
          <p:cNvPr id="94" name="Текст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1" name="Текст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5" name="Текст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3" name="Текст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2" name="Текст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 rtlCol="0">
            <a:noAutofit/>
          </a:bodyPr>
          <a:lstStyle>
            <a:lvl1pPr marL="0" indent="0">
              <a:buNone/>
              <a:defRPr lang="ru-RU" sz="18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 rtlCol="0">
            <a:normAutofit/>
          </a:bodyPr>
          <a:lstStyle>
            <a:lvl1pPr>
              <a:lnSpc>
                <a:spcPts val="2000"/>
              </a:lnSpc>
              <a:defRPr lang="ru-RU" sz="1600"/>
            </a:lvl1pPr>
            <a:lvl2pPr>
              <a:lnSpc>
                <a:spcPts val="2000"/>
              </a:lnSpc>
              <a:defRPr lang="ru-RU" sz="1600"/>
            </a:lvl2pPr>
            <a:lvl3pPr>
              <a:lnSpc>
                <a:spcPts val="2000"/>
              </a:lnSpc>
              <a:defRPr lang="ru-RU" sz="1600"/>
            </a:lvl3pPr>
            <a:lvl4pPr>
              <a:lnSpc>
                <a:spcPts val="2000"/>
              </a:lnSpc>
              <a:defRPr lang="ru-RU" sz="1600"/>
            </a:lvl4pPr>
            <a:lvl5pPr>
              <a:lnSpc>
                <a:spcPts val="2000"/>
              </a:lnSpc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Рисунок 11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Дата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4" name="Номер слайда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  <a:endParaRPr lang="ru-RU" dirty="0"/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36" name="Текст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59" name="Текст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0" name="Текст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1" name="Текст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2" name="Текст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ru-RU" sz="14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Год</a:t>
            </a:r>
            <a:endParaRPr lang="ru-RU" dirty="0"/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lang="ru-RU" sz="14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Год</a:t>
            </a:r>
            <a:endParaRPr lang="ru-RU" dirty="0"/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/>
              <a:t>ММ</a:t>
            </a:r>
            <a:endParaRPr lang="ru-RU" dirty="0"/>
          </a:p>
        </p:txBody>
      </p:sp>
      <p:sp>
        <p:nvSpPr>
          <p:cNvPr id="37" name="Стрелка: вправо 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Графический объект 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Текст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4" name="Текст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5" name="Текст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6" name="Текст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67" name="Текст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rtlCol="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/>
              <a:t>Название элемента</a:t>
            </a:r>
            <a:endParaRPr lang="ru-RU" dirty="0"/>
          </a:p>
        </p:txBody>
      </p:sp>
      <p:sp>
        <p:nvSpPr>
          <p:cNvPr id="68" name="Текст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ru-RU"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/>
              <a:t>месяц, год</a:t>
            </a:r>
            <a:endParaRPr lang="ru-RU" dirty="0"/>
          </a:p>
        </p:txBody>
      </p:sp>
      <p:sp>
        <p:nvSpPr>
          <p:cNvPr id="40" name="Дата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41" name="Нижний колонтитул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2" name="Номер слайда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 rtlCol="0">
            <a:normAutofit/>
          </a:bodyPr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600"/>
            </a:lvl2pPr>
            <a:lvl3pPr marL="914400" indent="0">
              <a:buNone/>
              <a:defRPr lang="ru-RU" sz="1600"/>
            </a:lvl3pPr>
            <a:lvl4pPr marL="1371600" indent="0">
              <a:buNone/>
              <a:defRPr lang="ru-RU" sz="1600"/>
            </a:lvl4pPr>
            <a:lvl5pPr marL="1828800" indent="0"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" name="Дата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4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Дата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3" name="Нижний колонтитул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— 8 ввер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34" name="Рисунок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37" name="Рисунок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40" name="Рисунок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 rtlCol="0">
            <a:noAutofit/>
          </a:bodyPr>
          <a:lstStyle>
            <a:lvl1pPr marL="0" indent="0">
              <a:buNone/>
              <a:defRPr lang="ru-RU" sz="10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2pPr>
            <a:lvl3pPr marL="9144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3pPr>
            <a:lvl4pPr marL="13716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4pPr>
            <a:lvl5pPr marL="1828800" indent="0">
              <a:buNone/>
              <a:defRPr lang="ru-RU" sz="1400" b="1">
                <a:solidFill>
                  <a:schemeClr val="tx2"/>
                </a:solidFill>
                <a:latin typeface="+mn-cs"/>
                <a:cs typeface="+mn-cs"/>
              </a:defRPr>
            </a:lvl5pPr>
          </a:lstStyle>
          <a:p>
            <a:pPr lvl="0" rtl="0"/>
            <a:r>
              <a:rPr lang="ru-RU"/>
              <a:t>Должность</a:t>
            </a:r>
          </a:p>
        </p:txBody>
      </p:sp>
      <p:pic>
        <p:nvPicPr>
          <p:cNvPr id="49" name="Графический объект 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Дата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51" name="Нижний колонтитул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2" name="Номер слайда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4" name="Рисунок 13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2" name="Графический объект 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1" name="Текст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5" name="Текст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8" name="Текст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2" name="Текст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6" name="Текст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9" name="Текст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3" name="Текст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  <a:lvl2pPr>
              <a:defRPr lang="ru-RU">
                <a:solidFill>
                  <a:schemeClr val="bg1"/>
                </a:solidFill>
              </a:defRPr>
            </a:lvl2pPr>
            <a:lvl3pPr>
              <a:defRPr lang="ru-RU">
                <a:solidFill>
                  <a:schemeClr val="bg1"/>
                </a:solidFill>
              </a:defRPr>
            </a:lvl3pPr>
            <a:lvl4pPr>
              <a:defRPr lang="ru-RU">
                <a:solidFill>
                  <a:schemeClr val="bg1"/>
                </a:solidFill>
              </a:defRPr>
            </a:lvl4pPr>
            <a:lvl5pPr>
              <a:defRPr lang="ru-RU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0" name="Текст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1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4" name="Текст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 rtlCol="0">
            <a:noAutofit/>
          </a:bodyPr>
          <a:lstStyle>
            <a:lvl1pPr marL="0" indent="0">
              <a:buNone/>
              <a:defRPr lang="ru-RU" sz="16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68" name="Текст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 rtlCol="0">
            <a:noAutofit/>
          </a:bodyPr>
          <a:lstStyle>
            <a:lvl1pPr marL="0" indent="0">
              <a:buNone/>
              <a:defRPr lang="ru-RU" sz="1200" b="0">
                <a:solidFill>
                  <a:schemeClr val="tx2"/>
                </a:solidFill>
                <a:latin typeface="+mn-cs"/>
                <a:cs typeface="+mn-cs"/>
              </a:defRPr>
            </a:lvl1pPr>
            <a:lvl2pPr marL="457200" indent="0">
              <a:buNone/>
              <a:defRPr lang="ru-RU" sz="1800">
                <a:solidFill>
                  <a:schemeClr val="bg1"/>
                </a:solidFill>
              </a:defRPr>
            </a:lvl2pPr>
            <a:lvl3pPr marL="914400" indent="0">
              <a:buNone/>
              <a:defRPr lang="ru-RU" sz="1600">
                <a:solidFill>
                  <a:schemeClr val="bg1"/>
                </a:solidFill>
              </a:defRPr>
            </a:lvl3pPr>
            <a:lvl4pPr marL="1371600" indent="0">
              <a:buNone/>
              <a:defRPr lang="ru-RU" sz="1400">
                <a:solidFill>
                  <a:schemeClr val="bg1"/>
                </a:solidFill>
              </a:defRPr>
            </a:lvl4pPr>
            <a:lvl5pPr marL="1828800" indent="0">
              <a:buNone/>
              <a:defRPr lang="ru-RU"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Текст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2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 baseline="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0" name="Рисунок 19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Группа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Группа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Группа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Овал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Овал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Овал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Овал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Овал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4" name="Полилиния: фигура 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 rtlCol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lang="ru-RU" sz="1800"/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Прямоугольник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Прямоугольник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Полилиния: Фигура 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2" name="Полилиния: фигура 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8" name="Полилиния: Фигура 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7" name="Полилиния: Фигура 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73" name="Полилиния: фигура 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101" name="Полилиния: Фигура 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3" name="Полилиния: Фигура 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55" name="Полилиния: фигура 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4" name="Полилиния: фигура 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3" name="Полилиния: фигура 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2" name="Полилиния: Фигура 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1" name="Полилиния: Фигура 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0" name="Полилиния: Фигура 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9" name="Полилиния: Фигура 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8" name="Полилиния: Фигура 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7" name="Полилиния: Фигура 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6" name="Полилиния: Фигура 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5" name="Полилиния: фигура 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4" name="Полилиния: Фигура 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1" name="Полилиния: Фигура 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0" name="Полилиния: Фигура 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9" name="Полилиния: Фигура 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8" name="Полилиния: Фигура 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37" name="Полилиния: фигура 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4" name="Полилиния: фигура 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3" name="Полилиния: Фигура 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2" name="Полилиния: Фигура 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1" name="Полилиния: Фигура 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80" name="Полилиния: Фигура 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9" name="Полилиния: Фигура 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8" name="Полилиния: Фигура 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7" name="Полилиния: Фигура 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6" name="Полилиния: фигура 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5" name="Полилиния: фигура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4" name="Полилиния: Фигура 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3" name="Полилиния: Фигура 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2" name="Полилиния: Фигура 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1" name="Полилиния: Фигура 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70" name="Полилиния: Фигура 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9" name="Полилиния: Фигура 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8" name="Полилиния: Фигура 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67" name="Полилиния: фигура 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35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5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Графический объект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Прямоугольник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9" name="Графический объект 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Прямоугольник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Полилиния: Фигура 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2" name="Полилиния: фигура 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8" name="Полилиния: Фигура 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7" name="Полилиния: Фигура 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73" name="Полилиния: фигура 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sp>
          <p:nvSpPr>
            <p:cNvPr id="101" name="Полилиния: Фигура 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33" name="Полилиния: Фигура 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55" name="Полилиния: фигура 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4" name="Полилиния: Фигура 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3" name="Полилиния: Фигура 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2" name="Полилиния: Фигура 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1" name="Полилиния: Фигура 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0" name="Полилиния: Фигура 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9" name="Полилиния: Фигура 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8" name="Полилиния: Фигура 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7" name="Полилиния: Фигура 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6" name="Полилиния: Фигура 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5" name="Полилиния: Фигура 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4" name="Полилиния: Фигура 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3" name="Полилиния: Фигура 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2" name="Полилиния: Фигура 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1" name="Полилиния: Фигура 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0" name="Полилиния: Фигура 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9" name="Полилиния: Фигура 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8" name="Полилиния: Фигура 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37" name="Полилиния: фигура 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4" name="Полилиния: фигура 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3" name="Полилиния: Фигура 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2" name="Полилиния: Фигура 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1" name="Полилиния: Фигура 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80" name="Полилиния: Фигура 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9" name="Полилиния: Фигура 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8" name="Полилиния: Фигура 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7" name="Полилиния: Фигура 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6" name="Полилиния: Фигура 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4" name="Полилиния: Фигура 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3" name="Полилиния: Фигура 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2" name="Полилиния: Фигура 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1" name="Полилиния: Фигура 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70" name="Полилиния: Фигура 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9" name="Полилиния: Фигура 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8" name="Полилиния: Фигура 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67" name="Полилиния: фигура 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96" name="Текст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8" name="Текст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7" name="Текст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0" name="Текст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9" name="Текст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3" name="Текст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2" name="Текст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5" name="Текст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4" name="Текст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9" name="Дата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210" name="Нижний колонтитул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11" name="Номер слайда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3" name="Прямоугольник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5" name="Рисунок 34" descr="Узор в черно-белую полоску&#10;&#10;Описание создано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Овал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Овал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Овал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Овал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Овал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Овал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75" name="Текст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2" name="Текст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5" name="Текст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3" name="Текст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96" name="Текст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94" name="Текст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33" name="Прямоугольник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8" name="графический объект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35" name="Рисунок 34" descr="Узор в черно-белую полоску&#10;&#10;Описание создано автоматически с низкой степенью достоверности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Графический объект 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pic>
            <p:nvPicPr>
              <p:cNvPr id="38" name="Графический объект 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Группа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Группа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Группа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Группа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Группа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Группа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Группа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Овал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ru-RU"/>
                                </a:defPPr>
                              </a:lstStyle>
                              <a:p>
                                <a:pPr algn="ctr" rtl="0"/>
                                <a:r>
                                  <a:rPr lang="ru-RU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Овал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>
                                <a:defPPr>
                                  <a:defRPr lang="ru-RU"/>
                                </a:defPPr>
                              </a:lstStyle>
                              <a:p>
                                <a:pPr algn="ctr" rtl="0"/>
                                <a:r>
                                  <a:rPr lang="ru-RU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Овал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Овал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Овал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Овал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Овал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44" name="Овал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6" name="Овал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2" name="Овал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sp>
            <p:nvSpPr>
              <p:cNvPr id="62" name="Полилиния: фигура 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dirty="0"/>
              </a:p>
            </p:txBody>
          </p:sp>
        </p:grpSp>
      </p:grpSp>
      <p:sp>
        <p:nvSpPr>
          <p:cNvPr id="69" name="Текст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0" name="Текст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68" name="Текст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3" name="Текст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1" name="Текст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4" name="Текст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 rtlCol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2" name="Текст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lang="ru-RU" sz="1400">
                <a:solidFill>
                  <a:schemeClr val="tx1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5" name="Дата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6" name="Нижний колонтитул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7" name="Номер слайда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лева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lang="ru-RU" sz="1800">
                <a:solidFill>
                  <a:schemeClr val="tx2"/>
                </a:solidFill>
              </a:defRPr>
            </a:lvl1pPr>
            <a:lvl2pPr marL="457200" indent="0">
              <a:buNone/>
              <a:defRPr lang="ru-RU" sz="1800"/>
            </a:lvl2pPr>
            <a:lvl3pPr marL="914400" indent="0">
              <a:buNone/>
              <a:defRPr lang="ru-RU" sz="1800"/>
            </a:lvl3pPr>
            <a:lvl4pPr marL="1371600" indent="0">
              <a:buNone/>
              <a:defRPr lang="ru-RU" sz="1800"/>
            </a:lvl4pPr>
            <a:lvl5pPr marL="1828800" indent="0">
              <a:buNone/>
              <a:defRPr lang="ru-RU" sz="18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5" name="Рисунок 34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Графический объект 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38" name="Графический объект 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Группа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Группа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Группа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Группа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Овал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Овал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Овал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Овал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Овал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2" name="Овал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2" name="Полилиния: фигура 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7" name="Дата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68" name="Нижний колонтитул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9" name="Номер слайда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rtlCol="0" anchor="b"/>
          <a:lstStyle>
            <a:lvl1pPr algn="ctr">
              <a:defRPr lang="ru-RU"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168" name="Прямоугольник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20" name="Графический объект 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Графический объект 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Графический объект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Группа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Группа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Группа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Группа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Группа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Группа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Овал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Овал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Овал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Овал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Овал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150" name="Овал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148" name="Овал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4" name="Овал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5" name="Овал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46" name="Овал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Графический объект 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73" name="Графический объект 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Рисунок 34" descr="Узор в черно-белую полоску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Группа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Группа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Группа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Группа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Группа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Группа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Овал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Овал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Овал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Овал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Овал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177" name="Овал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174" name="Овал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69" name="Овал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1" name="Овал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  <p:sp>
            <p:nvSpPr>
              <p:cNvPr id="172" name="Овал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r>
                <a:rPr lang="ru-RU"/>
                <a:t> </a:t>
              </a:r>
            </a:p>
          </p:txBody>
        </p:sp>
      </p:grp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92" name="Дата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193" name="Нижний колонтитул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94" name="Номер слайда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из трех столбцов со значками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ЩЕЛКНИТЕ, ЧТОБЫ ДОБАВИТЬ ЗАГОЛОВОК</a:t>
            </a:r>
          </a:p>
        </p:txBody>
      </p:sp>
      <p:sp>
        <p:nvSpPr>
          <p:cNvPr id="60" name="Место для изображения из Интернета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61" name="Место для изображения из Интернета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62" name="Место для изображения из Интернета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 rtlCol="0">
            <a:normAutofit/>
          </a:bodyPr>
          <a:lstStyle>
            <a:lvl1pPr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 rtlCol="0">
            <a:normAutofit/>
          </a:bodyPr>
          <a:lstStyle>
            <a:lvl1pPr marL="0" indent="0" algn="ctr">
              <a:lnSpc>
                <a:spcPts val="2000"/>
              </a:lnSpc>
              <a:buNone/>
              <a:defRPr lang="ru-RU" sz="1600"/>
            </a:lvl1pPr>
            <a:lvl2pPr marL="457200" indent="0" algn="ctr">
              <a:lnSpc>
                <a:spcPts val="2000"/>
              </a:lnSpc>
              <a:buNone/>
              <a:defRPr lang="ru-RU" sz="1600"/>
            </a:lvl2pPr>
            <a:lvl3pPr marL="914400" indent="0" algn="ctr">
              <a:lnSpc>
                <a:spcPts val="2000"/>
              </a:lnSpc>
              <a:buNone/>
              <a:defRPr lang="ru-RU" sz="1600"/>
            </a:lvl3pPr>
            <a:lvl4pPr marL="1371600" indent="0" algn="ctr">
              <a:lnSpc>
                <a:spcPts val="2000"/>
              </a:lnSpc>
              <a:buNone/>
              <a:defRPr lang="ru-RU" sz="1600"/>
            </a:lvl4pPr>
            <a:lvl5pPr marL="1828800" indent="0" algn="ctr">
              <a:lnSpc>
                <a:spcPts val="2000"/>
              </a:lnSpc>
              <a:buNone/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53" name="Графический объект 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Дата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rtlCol="0" anchor="t" anchorCtr="0"/>
          <a:lstStyle>
            <a:lvl1pPr>
              <a:defRPr lang="ru-RU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36" name="Графический объект 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Графический объект 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Группа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Группа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Группа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Группа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Группа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Группа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Овал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Овал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>
                              <a:defPPr>
                                <a:defRPr lang="ru-RU"/>
                              </a:defPPr>
                            </a:lstStyle>
                            <a:p>
                              <a:pPr algn="ctr" rtl="0"/>
                              <a:r>
                                <a:rPr lang="ru-RU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Овал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>
                            <a:defPPr>
                              <a:defRPr lang="ru-RU"/>
                            </a:defPPr>
                          </a:lstStyle>
                          <a:p>
                            <a:pPr algn="ctr" rtl="0"/>
                            <a:r>
                              <a:rPr lang="ru-RU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Овал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ru-RU"/>
                          </a:defPPr>
                        </a:lstStyle>
                        <a:p>
                          <a:pPr algn="ctr" rtl="0"/>
                          <a:r>
                            <a:rPr lang="ru-RU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Овал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ru-RU"/>
                        </a:defPPr>
                      </a:lstStyle>
                      <a:p>
                        <a:pPr algn="ctr" rtl="0"/>
                        <a:r>
                          <a:rPr lang="ru-RU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Овал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ru-RU"/>
                      </a:defPPr>
                    </a:lstStyle>
                    <a:p>
                      <a:pPr algn="ctr" rtl="0"/>
                      <a:r>
                        <a:rPr lang="ru-RU"/>
                        <a:t> </a:t>
                      </a:r>
                    </a:p>
                  </p:txBody>
                </p:sp>
              </p:grpSp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</a:lstStyle>
                  <a:p>
                    <a:pPr algn="ctr" rtl="0"/>
                    <a:r>
                      <a:rPr lang="ru-RU"/>
                      <a:t> </a:t>
                    </a:r>
                  </a:p>
                </p:txBody>
              </p:sp>
            </p:grpSp>
            <p:sp>
              <p:nvSpPr>
                <p:cNvPr id="44" name="Овал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5" name="Овал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</a:lstStyle>
                <a:p>
                  <a:pPr algn="ctr" rtl="0"/>
                  <a:r>
                    <a:rPr lang="ru-RU"/>
                    <a:t> </a:t>
                  </a:r>
                </a:p>
              </p:txBody>
            </p:sp>
          </p:grp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r>
                  <a:rPr lang="ru-RU"/>
                  <a:t> </a:t>
                </a:r>
              </a:p>
            </p:txBody>
          </p:sp>
        </p:grp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2" name="Полилиния: фигура 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67" name="Текст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8" name="Текст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79" name="Текст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8" name="Текст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ru-RU"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ДОБАВИТЬ ПОДЗАГОЛОВОК</a:t>
            </a:r>
          </a:p>
        </p:txBody>
      </p:sp>
      <p:sp>
        <p:nvSpPr>
          <p:cNvPr id="81" name="Текст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 rtlCol="0"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1600"/>
            </a:lvl1pPr>
            <a:lvl2pPr>
              <a:defRPr lang="ru-RU" sz="1600"/>
            </a:lvl2pPr>
            <a:lvl3pPr>
              <a:defRPr lang="ru-RU" sz="1600"/>
            </a:lvl3pPr>
            <a:lvl4pPr>
              <a:defRPr lang="ru-RU" sz="1600"/>
            </a:lvl4pPr>
            <a:lvl5pPr>
              <a:defRPr lang="ru-RU" sz="16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9" name="Дата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70" name="Нижний колонтитул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1" name="Номер слайда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  <p:sldLayoutId id="214748369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hyperlink" Target="http://f7.ifotki.info/org/dcebc61b3ed734606abdd6a3763187ab57774078376238.jpg" TargetMode="Externa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043" y="0"/>
            <a:ext cx="9765250" cy="23876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r" rtl="0"/>
            <a:r>
              <a:rPr lang="ru-RU" sz="4800" dirty="0"/>
              <a:t>Функциональная грамотность на уроках истории и культуры Горного Алтая</a:t>
            </a:r>
            <a:br>
              <a:rPr lang="ru-RU" sz="4800" dirty="0"/>
            </a:br>
            <a:r>
              <a:rPr lang="ru-RU" sz="1600" dirty="0" err="1"/>
              <a:t>Шмидова</a:t>
            </a:r>
            <a:r>
              <a:rPr lang="ru-RU" sz="1600" dirty="0"/>
              <a:t> Наталья </a:t>
            </a:r>
            <a:r>
              <a:rPr lang="ru-RU" sz="1600" dirty="0" err="1"/>
              <a:t>сергеевна</a:t>
            </a:r>
            <a:br>
              <a:rPr lang="ru-RU" sz="4800" dirty="0"/>
            </a:br>
            <a:r>
              <a:rPr lang="ru-RU" sz="1600" dirty="0"/>
              <a:t>Учитель истории, </a:t>
            </a:r>
            <a:r>
              <a:rPr lang="ru-RU" sz="1600" dirty="0" err="1"/>
              <a:t>Иикга</a:t>
            </a:r>
            <a:r>
              <a:rPr lang="ru-RU" sz="1600" dirty="0"/>
              <a:t> МОУ «Турочакская СОШ имени </a:t>
            </a:r>
            <a:r>
              <a:rPr lang="ru-RU" sz="1600" dirty="0" err="1"/>
              <a:t>Я.Баляева</a:t>
            </a:r>
            <a:r>
              <a:rPr lang="ru-RU" sz="1600" dirty="0"/>
              <a:t>» </a:t>
            </a:r>
            <a:br>
              <a:rPr lang="ru-RU" sz="1600" dirty="0"/>
            </a:br>
            <a:r>
              <a:rPr lang="ru-RU" sz="1600" dirty="0"/>
              <a:t>РМО от 13.02.2024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68E6A7-0951-4D27-8F06-88AD21F0208D}"/>
              </a:ext>
            </a:extLst>
          </p:cNvPr>
          <p:cNvPicPr/>
          <p:nvPr/>
        </p:nvPicPr>
        <p:blipFill rotWithShape="1">
          <a:blip r:embed="rId3"/>
          <a:srcRect l="31296" t="27379" r="30653" b="22401"/>
          <a:stretch/>
        </p:blipFill>
        <p:spPr bwMode="auto">
          <a:xfrm>
            <a:off x="4902073" y="3197539"/>
            <a:ext cx="3520440" cy="2613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B45249-3B21-477F-80F2-5CEF18DF8616}"/>
              </a:ext>
            </a:extLst>
          </p:cNvPr>
          <p:cNvPicPr/>
          <p:nvPr/>
        </p:nvPicPr>
        <p:blipFill rotWithShape="1">
          <a:blip r:embed="rId4"/>
          <a:srcRect l="45837" t="35339" r="31121" b="8632"/>
          <a:stretch/>
        </p:blipFill>
        <p:spPr bwMode="auto">
          <a:xfrm>
            <a:off x="9446895" y="3128071"/>
            <a:ext cx="2133600" cy="2918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BCDB8-7EEB-4AD9-A770-376D3F3A7F2A}"/>
              </a:ext>
            </a:extLst>
          </p:cNvPr>
          <p:cNvPicPr/>
          <p:nvPr/>
        </p:nvPicPr>
        <p:blipFill rotWithShape="1">
          <a:blip r:embed="rId5"/>
          <a:srcRect l="29074" t="39824" r="42676" b="32942"/>
          <a:stretch/>
        </p:blipFill>
        <p:spPr bwMode="auto">
          <a:xfrm>
            <a:off x="8357994" y="840321"/>
            <a:ext cx="2613660" cy="1417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E6A787-B768-4AC9-BDD3-82E640EA232E}"/>
              </a:ext>
            </a:extLst>
          </p:cNvPr>
          <p:cNvPicPr/>
          <p:nvPr/>
        </p:nvPicPr>
        <p:blipFill rotWithShape="1">
          <a:blip r:embed="rId6"/>
          <a:srcRect l="30392" t="36017" r="31146" b="21815"/>
          <a:stretch/>
        </p:blipFill>
        <p:spPr bwMode="auto">
          <a:xfrm>
            <a:off x="2381398" y="343121"/>
            <a:ext cx="3558540" cy="219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AD5B5A-3795-441C-8441-20CEB30167A7}"/>
              </a:ext>
            </a:extLst>
          </p:cNvPr>
          <p:cNvPicPr/>
          <p:nvPr/>
        </p:nvPicPr>
        <p:blipFill rotWithShape="1">
          <a:blip r:embed="rId7"/>
          <a:srcRect l="31215" t="24854" r="31723" b="10320"/>
          <a:stretch/>
        </p:blipFill>
        <p:spPr bwMode="auto">
          <a:xfrm>
            <a:off x="448691" y="2805109"/>
            <a:ext cx="3429000" cy="3398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109">
            <a:extLst>
              <a:ext uri="{FF2B5EF4-FFF2-40B4-BE49-F238E27FC236}">
                <a16:creationId xmlns:a16="http://schemas.microsoft.com/office/drawing/2014/main" id="{F98EDB96-3F54-4406-B894-1195695E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  <p:pic>
        <p:nvPicPr>
          <p:cNvPr id="3" name="Рисунок 10">
            <a:extLst>
              <a:ext uri="{FF2B5EF4-FFF2-40B4-BE49-F238E27FC236}">
                <a16:creationId xmlns:a16="http://schemas.microsoft.com/office/drawing/2014/main" id="{222630F1-4CF1-4BB2-B38D-8C1B91DA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91" y="94618"/>
            <a:ext cx="7097712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Изображение 069">
            <a:extLst>
              <a:ext uri="{FF2B5EF4-FFF2-40B4-BE49-F238E27FC236}">
                <a16:creationId xmlns:a16="http://schemas.microsoft.com/office/drawing/2014/main" id="{4DDB0785-62E2-471D-8899-42FBD70D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13" y="3731580"/>
            <a:ext cx="5566024" cy="309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E1E53-DD65-40E1-81AE-25CFD72A2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8A48D8-0C7E-4BCD-9F69-CCBE38DE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E896A-B07F-4C08-B14B-D2A8B20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625C54-A36E-4121-AB70-6F9FF096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1CD33C-F13B-40C8-9084-EF424D345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66" y="50608"/>
            <a:ext cx="8817429" cy="66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F7DA3-D309-482E-A459-450FA683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изображения из Интернета 2">
            <a:extLst>
              <a:ext uri="{FF2B5EF4-FFF2-40B4-BE49-F238E27FC236}">
                <a16:creationId xmlns:a16="http://schemas.microsoft.com/office/drawing/2014/main" id="{7DF7255D-8B67-4125-B1C3-667B14A56BF3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/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89ECC893-A006-4CC4-8029-9D840890FE80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/>
      </p:sp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8D623030-3091-4E0B-A2D1-B2648D7D8133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/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A6B53D3-4060-4A0B-B95D-77C52F3CBC0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5BCCEFE-E55F-4A71-96C5-18C26CC84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C93538E-348B-46A7-83F4-D9ACB47644D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18570D7-FAE2-4199-B490-E8BF9209D0DB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86A23C9-4FCF-401C-9C39-6EFD90827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C8265240-B4F7-4A0F-9915-DE1B9DE8F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Дата 11">
            <a:extLst>
              <a:ext uri="{FF2B5EF4-FFF2-40B4-BE49-F238E27FC236}">
                <a16:creationId xmlns:a16="http://schemas.microsoft.com/office/drawing/2014/main" id="{71ECF10E-7F91-4755-8C3D-82CCEF44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6CC34E4D-0AC0-4057-864A-9D2FD2AC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343DC5E4-AB4A-4105-855D-98C88477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  <p:pic>
        <p:nvPicPr>
          <p:cNvPr id="15" name="Объект 4">
            <a:extLst>
              <a:ext uri="{FF2B5EF4-FFF2-40B4-BE49-F238E27FC236}">
                <a16:creationId xmlns:a16="http://schemas.microsoft.com/office/drawing/2014/main" id="{C1536615-7E21-40FC-B794-B45F850B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8" y="7540"/>
            <a:ext cx="10724113" cy="67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9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64D25-9E69-426F-BBD0-56B4F543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есто для изображения из Интернета 2">
            <a:extLst>
              <a:ext uri="{FF2B5EF4-FFF2-40B4-BE49-F238E27FC236}">
                <a16:creationId xmlns:a16="http://schemas.microsoft.com/office/drawing/2014/main" id="{43046072-7718-484C-9C6E-B0F543C6AA49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/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6C551C23-0FCE-4B2B-BF14-81F43F638E51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/>
      </p:sp>
      <p:sp>
        <p:nvSpPr>
          <p:cNvPr id="5" name="Место для изображения из Интернета 4">
            <a:extLst>
              <a:ext uri="{FF2B5EF4-FFF2-40B4-BE49-F238E27FC236}">
                <a16:creationId xmlns:a16="http://schemas.microsoft.com/office/drawing/2014/main" id="{DEF6DD85-E259-487E-98D3-E1738397D958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/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AE1068-B658-4C95-BA79-5683255EDA7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A898F87-B095-4A21-9142-39B7DED73C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FCC45BF-CBF3-4490-9FF0-1C77F029B900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866F24E-43AF-4253-8CC7-7416C10F3C7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397E975-8537-4CBE-B977-A287D394D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01A6776D-8702-4023-A75F-41B7364049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Дата 11">
            <a:extLst>
              <a:ext uri="{FF2B5EF4-FFF2-40B4-BE49-F238E27FC236}">
                <a16:creationId xmlns:a16="http://schemas.microsoft.com/office/drawing/2014/main" id="{9E7939E6-B2B2-47CA-8340-33FB68F2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80AF585-9ADF-495F-B1CF-3DD299AC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C6677785-706D-444B-9C9D-814B39AD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14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55F08E-FAD6-4E86-9926-43C0F6AD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34" y="-306227"/>
            <a:ext cx="9361803" cy="702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7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B6D5B665-A640-4C90-A812-51AFE038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A41468-6E21-4D4B-A956-E030FA51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27" y="136525"/>
            <a:ext cx="352742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BD288B7-601E-4EE2-9318-E1A6E210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54" y="0"/>
            <a:ext cx="64643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cebc61b3ed734606abdd6a3763187ab57774078376238">
            <a:hlinkClick r:id="rId5"/>
            <a:extLst>
              <a:ext uri="{FF2B5EF4-FFF2-40B4-BE49-F238E27FC236}">
                <a16:creationId xmlns:a16="http://schemas.microsoft.com/office/drawing/2014/main" id="{234C7A95-BDE4-4805-8632-A7960F3C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95" y="4283177"/>
            <a:ext cx="4148076" cy="24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7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Номер слайда 59">
            <a:extLst>
              <a:ext uri="{FF2B5EF4-FFF2-40B4-BE49-F238E27FC236}">
                <a16:creationId xmlns:a16="http://schemas.microsoft.com/office/drawing/2014/main" id="{FF34679F-7E8E-4242-BA88-639B44A7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9477C2C-1035-4491-9CA9-13C8935F7DB5}"/>
              </a:ext>
            </a:extLst>
          </p:cNvPr>
          <p:cNvSpPr/>
          <p:nvPr/>
        </p:nvSpPr>
        <p:spPr>
          <a:xfrm>
            <a:off x="4598633" y="2308194"/>
            <a:ext cx="4154750" cy="254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я узнал о </a:t>
            </a:r>
            <a:r>
              <a:rPr lang="ru-RU" dirty="0" err="1"/>
              <a:t>Хунну</a:t>
            </a:r>
            <a:r>
              <a:rPr lang="ru-RU" dirty="0"/>
              <a:t>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02D2D99-3E2D-4ABB-92FD-C95575BC2369}"/>
              </a:ext>
            </a:extLst>
          </p:cNvPr>
          <p:cNvSpPr/>
          <p:nvPr/>
        </p:nvSpPr>
        <p:spPr>
          <a:xfrm>
            <a:off x="2219417" y="1225119"/>
            <a:ext cx="2379216" cy="123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F906DD2-5EF1-4C82-85E8-34C449823509}"/>
              </a:ext>
            </a:extLst>
          </p:cNvPr>
          <p:cNvSpPr/>
          <p:nvPr/>
        </p:nvSpPr>
        <p:spPr>
          <a:xfrm>
            <a:off x="4573480" y="5256660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2C6D58B-E1FB-43D9-89B0-32D6F34DF020}"/>
              </a:ext>
            </a:extLst>
          </p:cNvPr>
          <p:cNvSpPr/>
          <p:nvPr/>
        </p:nvSpPr>
        <p:spPr>
          <a:xfrm>
            <a:off x="2229775" y="3463771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BDD2C6-A27C-4E30-9C85-D2AE1B50A18C}"/>
              </a:ext>
            </a:extLst>
          </p:cNvPr>
          <p:cNvSpPr/>
          <p:nvPr/>
        </p:nvSpPr>
        <p:spPr>
          <a:xfrm>
            <a:off x="5291092" y="301841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D2BB62E-B9F1-4CB5-8BE5-24B6014BD457}"/>
              </a:ext>
            </a:extLst>
          </p:cNvPr>
          <p:cNvSpPr/>
          <p:nvPr/>
        </p:nvSpPr>
        <p:spPr>
          <a:xfrm>
            <a:off x="8593584" y="807929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DC5F5BF-F26D-4A33-84C6-585EACE0E873}"/>
              </a:ext>
            </a:extLst>
          </p:cNvPr>
          <p:cNvSpPr/>
          <p:nvPr/>
        </p:nvSpPr>
        <p:spPr>
          <a:xfrm>
            <a:off x="9132478" y="2849732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B748F4A-7A4A-4730-A653-3995224AC25B}"/>
              </a:ext>
            </a:extLst>
          </p:cNvPr>
          <p:cNvSpPr/>
          <p:nvPr/>
        </p:nvSpPr>
        <p:spPr>
          <a:xfrm>
            <a:off x="7989904" y="5029199"/>
            <a:ext cx="2219417" cy="1464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6FA97-1026-4096-AB75-6CB2D1A8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17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20BA50-7A19-4105-B2D8-7D6A8BEB3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99457"/>
              </p:ext>
            </p:extLst>
          </p:nvPr>
        </p:nvGraphicFramePr>
        <p:xfrm>
          <a:off x="3794787" y="237439"/>
          <a:ext cx="5934075" cy="514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4075">
                  <a:extLst>
                    <a:ext uri="{9D8B030D-6E8A-4147-A177-3AD203B41FA5}">
                      <a16:colId xmlns:a16="http://schemas.microsoft.com/office/drawing/2014/main" val="694783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Новые возможности – новые личности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245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Задание составить кластер по §21 (с. 135)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9162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«М.В. </a:t>
                      </a:r>
                      <a:r>
                        <a:rPr lang="ru-RU" sz="1100" dirty="0" err="1">
                          <a:effectLst/>
                        </a:rPr>
                        <a:t>Чевалков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565035"/>
                  </a:ext>
                </a:extLst>
              </a:tr>
            </a:tbl>
          </a:graphicData>
        </a:graphic>
      </p:graphicFrame>
      <p:pic>
        <p:nvPicPr>
          <p:cNvPr id="1034" name="Рисунок 5">
            <a:extLst>
              <a:ext uri="{FF2B5EF4-FFF2-40B4-BE49-F238E27FC236}">
                <a16:creationId xmlns:a16="http://schemas.microsoft.com/office/drawing/2014/main" id="{D0C0C38C-9C44-44D6-B0A2-FF11391E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6" y="3178715"/>
            <a:ext cx="2030413" cy="19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">
            <a:extLst>
              <a:ext uri="{FF2B5EF4-FFF2-40B4-BE49-F238E27FC236}">
                <a16:creationId xmlns:a16="http://schemas.microsoft.com/office/drawing/2014/main" id="{658BFB32-1CFA-48C7-8FDD-3917F2C7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18" y="1046883"/>
            <a:ext cx="2020888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4">
            <a:extLst>
              <a:ext uri="{FF2B5EF4-FFF2-40B4-BE49-F238E27FC236}">
                <a16:creationId xmlns:a16="http://schemas.microsoft.com/office/drawing/2014/main" id="{218B43AA-CF75-403D-9201-0EF3BFF0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52" y="1009967"/>
            <a:ext cx="2020887" cy="183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2C82B87E-8CFB-4B65-813E-2C47D22E10E4}"/>
              </a:ext>
            </a:extLst>
          </p:cNvPr>
          <p:cNvSpPr/>
          <p:nvPr/>
        </p:nvSpPr>
        <p:spPr>
          <a:xfrm>
            <a:off x="6474005" y="3287315"/>
            <a:ext cx="1922780" cy="1200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31" name="Рисунок 6">
            <a:extLst>
              <a:ext uri="{FF2B5EF4-FFF2-40B4-BE49-F238E27FC236}">
                <a16:creationId xmlns:a16="http://schemas.microsoft.com/office/drawing/2014/main" id="{B9DA93D2-AEA1-48ED-A0E1-804FA035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62" y="1082602"/>
            <a:ext cx="182403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7">
            <a:extLst>
              <a:ext uri="{FF2B5EF4-FFF2-40B4-BE49-F238E27FC236}">
                <a16:creationId xmlns:a16="http://schemas.microsoft.com/office/drawing/2014/main" id="{77CCDC14-87A0-4417-AB29-67AB3FCB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54" y="4690439"/>
            <a:ext cx="1500253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0">
            <a:extLst>
              <a:ext uri="{FF2B5EF4-FFF2-40B4-BE49-F238E27FC236}">
                <a16:creationId xmlns:a16="http://schemas.microsoft.com/office/drawing/2014/main" id="{767D6B49-7FC5-4839-841C-47AECB43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62" y="4694566"/>
            <a:ext cx="1500253" cy="21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9">
            <a:extLst>
              <a:ext uri="{FF2B5EF4-FFF2-40B4-BE49-F238E27FC236}">
                <a16:creationId xmlns:a16="http://schemas.microsoft.com/office/drawing/2014/main" id="{0ED89A69-4B92-4321-A645-00077BEE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571" y="3054507"/>
            <a:ext cx="182403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45D0BD94-C5A2-4ADA-AEBB-3DDBED02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90" y="-2590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A888A44-1AC4-4B71-B5D5-EC49990B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590" y="1981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7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E697ED-9E5E-4426-97F3-5B8FB77AEF94}"/>
              </a:ext>
            </a:extLst>
          </p:cNvPr>
          <p:cNvSpPr/>
          <p:nvPr/>
        </p:nvSpPr>
        <p:spPr>
          <a:xfrm>
            <a:off x="810827" y="309369"/>
            <a:ext cx="9638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работать с таблицей и диаграммой являются составной часть читательской грамотности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3EBE4-D67F-48CA-9DB0-1CAE4E13555C}"/>
              </a:ext>
            </a:extLst>
          </p:cNvPr>
          <p:cNvPicPr/>
          <p:nvPr/>
        </p:nvPicPr>
        <p:blipFill rotWithShape="1">
          <a:blip r:embed="rId3"/>
          <a:srcRect l="30046" t="77845" r="32905" b="10394"/>
          <a:stretch/>
        </p:blipFill>
        <p:spPr bwMode="auto">
          <a:xfrm>
            <a:off x="1269507" y="1438183"/>
            <a:ext cx="5015882" cy="1233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249CEE-E31C-4D09-8E98-2B779C5BBA6D}"/>
              </a:ext>
            </a:extLst>
          </p:cNvPr>
          <p:cNvPicPr/>
          <p:nvPr/>
        </p:nvPicPr>
        <p:blipFill rotWithShape="1">
          <a:blip r:embed="rId4"/>
          <a:srcRect l="30392" t="21815" r="30816" b="8052"/>
          <a:stretch/>
        </p:blipFill>
        <p:spPr bwMode="auto">
          <a:xfrm>
            <a:off x="1269506" y="2503503"/>
            <a:ext cx="5015883" cy="421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EFD13D6D-D9E7-486B-8A87-DC037C58C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3E270F-C73B-4C70-BD16-79633400D7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F93A36-9CF0-4F73-A358-3CBF96ED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83311B-1D06-40AB-9850-3A775A29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E7BE30-425F-4A53-A9A6-7ABCC9A0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19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FC04D0D-9DFB-499A-A521-9209249E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224072"/>
              </p:ext>
            </p:extLst>
          </p:nvPr>
        </p:nvGraphicFramePr>
        <p:xfrm>
          <a:off x="2130641" y="77066"/>
          <a:ext cx="8708994" cy="6578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015">
                  <a:extLst>
                    <a:ext uri="{9D8B030D-6E8A-4147-A177-3AD203B41FA5}">
                      <a16:colId xmlns:a16="http://schemas.microsoft.com/office/drawing/2014/main" val="757628711"/>
                    </a:ext>
                  </a:extLst>
                </a:gridCol>
                <a:gridCol w="2574021">
                  <a:extLst>
                    <a:ext uri="{9D8B030D-6E8A-4147-A177-3AD203B41FA5}">
                      <a16:colId xmlns:a16="http://schemas.microsoft.com/office/drawing/2014/main" val="3190237010"/>
                    </a:ext>
                  </a:extLst>
                </a:gridCol>
                <a:gridCol w="691502">
                  <a:extLst>
                    <a:ext uri="{9D8B030D-6E8A-4147-A177-3AD203B41FA5}">
                      <a16:colId xmlns:a16="http://schemas.microsoft.com/office/drawing/2014/main" val="3755928291"/>
                    </a:ext>
                  </a:extLst>
                </a:gridCol>
                <a:gridCol w="2611299">
                  <a:extLst>
                    <a:ext uri="{9D8B030D-6E8A-4147-A177-3AD203B41FA5}">
                      <a16:colId xmlns:a16="http://schemas.microsoft.com/office/drawing/2014/main" val="213467591"/>
                    </a:ext>
                  </a:extLst>
                </a:gridCol>
                <a:gridCol w="655157">
                  <a:extLst>
                    <a:ext uri="{9D8B030D-6E8A-4147-A177-3AD203B41FA5}">
                      <a16:colId xmlns:a16="http://schemas.microsoft.com/office/drawing/2014/main" val="79592535"/>
                    </a:ext>
                  </a:extLst>
                </a:gridCol>
              </a:tblGrid>
              <a:tr h="18402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Занятия тюрков §27 ( с. 151-154)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38307"/>
                  </a:ext>
                </a:extLst>
              </a:tr>
              <a:tr h="184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дата, класс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786173"/>
                  </a:ext>
                </a:extLst>
              </a:tr>
              <a:tr h="572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Ф.И., отметка за урок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636177"/>
                  </a:ext>
                </a:extLst>
              </a:tr>
              <a:tr h="193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1.Скотоводство. Почему скотоводство было основным занятием тюрков, что оно давало?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336242"/>
                  </a:ext>
                </a:extLst>
              </a:tr>
              <a:tr h="367703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2.Коневодство.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а) Почему лошадь было любимым животным и драгоценностью?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б) Для каких целей использовали лошадей?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в) Как вы думаете, какие породы лошадей разводили?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83" marR="404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0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4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ата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7" name="Нижний колонтитул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D10746-294F-4CD2-B054-B26EA1E4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15" y="0"/>
            <a:ext cx="1188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ученики будут узнавать новое не от меня;</a:t>
            </a:r>
            <a:b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будут открывать это новое сами.</a:t>
            </a:r>
            <a:b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задача - помочь им раскрыться и развить собственные идеи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b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И.Г.Песталоцци</a:t>
            </a:r>
            <a:endParaRPr kumimoji="0" lang="ru-RU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C:\Users\Учитель\Desktop\Johann_Heinrich_Pestalozzi_(Real_Academia_de_Bellas_Artes_de_San_Fernando,_Madrid).jpg">
            <a:extLst>
              <a:ext uri="{FF2B5EF4-FFF2-40B4-BE49-F238E27FC236}">
                <a16:creationId xmlns:a16="http://schemas.microsoft.com/office/drawing/2014/main" id="{CD77F640-68F1-4B53-8E1C-09C6BBFD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256" y="1708160"/>
            <a:ext cx="4038600" cy="526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664" y="1122363"/>
            <a:ext cx="5486400" cy="23876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Дата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20ГГ</a:t>
            </a:r>
          </a:p>
        </p:txBody>
      </p:sp>
      <p:sp>
        <p:nvSpPr>
          <p:cNvPr id="37" name="Нижний колонтитул 36">
            <a:extLst>
              <a:ext uri="{FF2B5EF4-FFF2-40B4-BE49-F238E27FC236}">
                <a16:creationId xmlns:a16="http://schemas.microsoft.com/office/drawing/2014/main" id="{5FA84566-6373-4E7B-AA6F-CA6C7346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D10746-294F-4CD2-B054-B26EA1E4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40" y="641521"/>
            <a:ext cx="709995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Мы живём</a:t>
            </a:r>
            <a:r>
              <a:rPr lang="ru-RU" sz="2800" b="1" dirty="0"/>
              <a:t> </a:t>
            </a:r>
            <a:r>
              <a:rPr lang="ru-RU" sz="2800" dirty="0"/>
              <a:t>в условиях информационного общества. Ежедневно на нас обрушивается шквал всевозможной информации. В этом нескончаемом потоке нужно научиться ориентироваться. Надо уметь отбирать главное и отсеивать второстепенное. Нужно не только приобретать знания, но и уметь применять их на практике, в жизни. В настоящее время одной из приоритетных задач, стоящих перед современной школой, является формирование функциональной грамотности.  </a:t>
            </a:r>
            <a:endParaRPr kumimoji="0" lang="ru-RU" sz="4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9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595" y="1305138"/>
            <a:ext cx="11227324" cy="660009"/>
          </a:xfrm>
          <a:prstGeom prst="rect">
            <a:avLst/>
          </a:prstGeom>
        </p:spPr>
        <p:txBody>
          <a:bodyPr vert="horz" wrap="square" lIns="0" tIns="12149" rIns="0" bIns="0" rtlCol="0" anchor="t" anchorCtr="0">
            <a:spAutoFit/>
          </a:bodyPr>
          <a:lstStyle/>
          <a:p>
            <a:pPr marL="12149" algn="ctr">
              <a:lnSpc>
                <a:spcPct val="100000"/>
              </a:lnSpc>
              <a:spcBef>
                <a:spcPts val="96"/>
              </a:spcBef>
              <a:tabLst>
                <a:tab pos="5943203" algn="l"/>
              </a:tabLst>
            </a:pPr>
            <a:r>
              <a:rPr lang="ru-RU" sz="4209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4209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ункциональная</a:t>
            </a:r>
            <a:r>
              <a:rPr sz="4209" spc="-29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209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4209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sz="3444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44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sz="3444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64132" y="5625673"/>
            <a:ext cx="117236" cy="233097"/>
          </a:xfrm>
          <a:prstGeom prst="rect">
            <a:avLst/>
          </a:prstGeom>
        </p:spPr>
        <p:txBody>
          <a:bodyPr vert="horz" wrap="square" lIns="0" tIns="12149" rIns="0" bIns="0" rtlCol="0">
            <a:spAutoFit/>
          </a:bodyPr>
          <a:lstStyle/>
          <a:p>
            <a:pPr marL="12149">
              <a:spcBef>
                <a:spcPts val="96"/>
              </a:spcBef>
            </a:pPr>
            <a:r>
              <a:rPr sz="143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435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6282" y="2375294"/>
            <a:ext cx="9111603" cy="291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22" dirty="0"/>
              <a:t> </a:t>
            </a:r>
            <a:r>
              <a:rPr lang="ru-RU" sz="4592" dirty="0">
                <a:latin typeface="Times New Roman" pitchFamily="18" charset="0"/>
                <a:cs typeface="Times New Roman" pitchFamily="18" charset="0"/>
              </a:rPr>
              <a:t>это способность применять приобретённые знания, умения и навыки для решения жизненных задач в различных сферах.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238" y="728841"/>
            <a:ext cx="6339840" cy="132588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lang="ru-RU" sz="20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0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функциональной </a:t>
            </a:r>
            <a:r>
              <a:rPr lang="ru-RU" sz="20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0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Математическая</a:t>
            </a:r>
            <a:r>
              <a:rPr lang="ru-RU"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lang="ru-RU"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lang="ru-RU" sz="20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грамотность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spc="-45" dirty="0">
                <a:latin typeface="Times New Roman" pitchFamily="18" charset="0"/>
                <a:cs typeface="Times New Roman" pitchFamily="18" charset="0"/>
              </a:rPr>
              <a:t>Глобальные</a:t>
            </a:r>
            <a:r>
              <a:rPr lang="ru-RU" sz="2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5" dirty="0">
                <a:latin typeface="Times New Roman" pitchFamily="18" charset="0"/>
                <a:cs typeface="Times New Roman" pitchFamily="18" charset="0"/>
              </a:rPr>
              <a:t>компетенции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>
                <a:latin typeface="Times New Roman" pitchFamily="18" charset="0"/>
                <a:cs typeface="Times New Roman" pitchFamily="18" charset="0"/>
              </a:rPr>
              <a:t>мышление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solidFill>
                  <a:srgbClr val="888888"/>
                </a:solidFill>
              </a:rPr>
              <a:t>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B4749628-D15D-4CFE-BFC5-918BF96F3F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1" y="136525"/>
            <a:ext cx="108203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4000" spc="-6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sz="4000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sz="4000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C:\Users\Учитель\Desktop\970323b2b964f898ebf72db583f071d6d9.jpg">
            <a:extLst>
              <a:ext uri="{FF2B5EF4-FFF2-40B4-BE49-F238E27FC236}">
                <a16:creationId xmlns:a16="http://schemas.microsoft.com/office/drawing/2014/main" id="{A74C84F6-907D-4817-BE08-6560191E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375" y="835025"/>
            <a:ext cx="9734551" cy="602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0E84BD5-D026-4D36-8B58-1F85A79D7DC4}"/>
              </a:ext>
            </a:extLst>
          </p:cNvPr>
          <p:cNvSpPr/>
          <p:nvPr/>
        </p:nvSpPr>
        <p:spPr>
          <a:xfrm>
            <a:off x="480767" y="193112"/>
            <a:ext cx="7315200" cy="66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истории Горного Алтая столкнулась  с такой проблемой - ученики очень плохо воспринимают тексты в учебнике. Дети при ответе на вопрос, при составлении таблиц предоставляют лишнюю информацию, упускают важные моменты текста, не умеют выделять главное, основное. На протяжении 6 -8 классов учимся работать  с историческими текстами, с письменными источниками.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 и методов работы с текстом, позволяющие развивать «компетентность чтения» много.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на этапе изучения нового материала  часто использую работу с дополнительным материалом, с историческими источниками, картами.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C521B9-0CFD-46F1-87ED-33544854504A}"/>
              </a:ext>
            </a:extLst>
          </p:cNvPr>
          <p:cNvPicPr/>
          <p:nvPr/>
        </p:nvPicPr>
        <p:blipFill rotWithShape="1">
          <a:blip r:embed="rId3"/>
          <a:srcRect l="30639" t="26354" r="30570" b="15520"/>
          <a:stretch/>
        </p:blipFill>
        <p:spPr bwMode="auto">
          <a:xfrm>
            <a:off x="115987" y="122548"/>
            <a:ext cx="7350041" cy="659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06EC9-303D-47F5-A771-B557C615C300}"/>
              </a:ext>
            </a:extLst>
          </p:cNvPr>
          <p:cNvPicPr/>
          <p:nvPr/>
        </p:nvPicPr>
        <p:blipFill rotWithShape="1">
          <a:blip r:embed="rId3"/>
          <a:srcRect l="30519" t="38437" r="31780" b="15465"/>
          <a:stretch/>
        </p:blipFill>
        <p:spPr bwMode="auto">
          <a:xfrm>
            <a:off x="433634" y="509048"/>
            <a:ext cx="7541442" cy="5846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50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7A08B-DCB0-4B9D-A025-EFEE54EC3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19A930-1B99-4E6A-8FC0-F4EC96DB90CA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schemas.microsoft.com/sharepoint/v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TM33968143</Template>
  <TotalTime>0</TotalTime>
  <Words>486</Words>
  <Application>Microsoft Office PowerPoint</Application>
  <PresentationFormat>Широкоэкранный</PresentationFormat>
  <Paragraphs>109</Paragraphs>
  <Slides>20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Функциональная грамотность на уроках истории и культуры Горного Алтая Шмидова Наталья сергеевна Учитель истории, Иикга МОУ «Турочакская СОШ имени Я.Баляева»  РМО от 13.02.2024</vt:lpstr>
      <vt:lpstr>Презентация PowerPoint</vt:lpstr>
      <vt:lpstr>Презентация PowerPoint</vt:lpstr>
      <vt:lpstr>Функциональная грамотность -           </vt:lpstr>
      <vt:lpstr>Основные направления формирования функциональной грамотности  Математическая грамотность Читательская грамотность Естественнонаучная грамотность Финансовая грамотность Глобальные компетенции Креативное мышление 2</vt:lpstr>
      <vt:lpstr>        ЧИТАТЕЛЬСКАЯ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2021-05-30T21:15:46Z</dcterms:created>
  <dcterms:modified xsi:type="dcterms:W3CDTF">2024-02-19T15:03:04Z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